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</p:sldIdLst>
  <p:sldSz cx="9601200" cy="12801600" type="A3"/>
  <p:notesSz cx="6735763" cy="9866313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나눔고딕 ExtraBold" panose="020D0904000000000000" pitchFamily="50" charset="-127"/>
      <p:bold r:id="rId9"/>
    </p:embeddedFont>
    <p:embeddedFont>
      <p:font typeface="나눔스퀘어_ac ExtraBold" panose="020B0600000101010101" pitchFamily="50" charset="-127"/>
      <p:bold r:id="rId10"/>
    </p:embeddedFont>
    <p:embeddedFont>
      <p:font typeface="나눔스퀘어라운드 Bold" panose="020B0600000101010101" pitchFamily="50" charset="-127"/>
      <p:bold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A442"/>
    <a:srgbClr val="74EC88"/>
    <a:srgbClr val="0000FF"/>
    <a:srgbClr val="339933"/>
    <a:srgbClr val="F99E17"/>
    <a:srgbClr val="F87508"/>
    <a:srgbClr val="FF9900"/>
    <a:srgbClr val="F8B068"/>
    <a:srgbClr val="F1B36F"/>
    <a:srgbClr val="ED8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29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255B-C390-46EF-B4A2-B186637A88E0}" type="datetimeFigureOut">
              <a:rPr lang="ko-KR" altLang="en-US" smtClean="0"/>
              <a:t>2022-11-03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5B55-BFB0-4CAF-8E87-B7E4F850A5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001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255B-C390-46EF-B4A2-B186637A88E0}" type="datetimeFigureOut">
              <a:rPr lang="ko-KR" altLang="en-US" smtClean="0"/>
              <a:t>2022-11-03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5B55-BFB0-4CAF-8E87-B7E4F850A5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3041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255B-C390-46EF-B4A2-B186637A88E0}" type="datetimeFigureOut">
              <a:rPr lang="ko-KR" altLang="en-US" smtClean="0"/>
              <a:t>2022-11-03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5B55-BFB0-4CAF-8E87-B7E4F850A5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196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255B-C390-46EF-B4A2-B186637A88E0}" type="datetimeFigureOut">
              <a:rPr lang="ko-KR" altLang="en-US" smtClean="0"/>
              <a:t>2022-11-03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5B55-BFB0-4CAF-8E87-B7E4F850A5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899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255B-C390-46EF-B4A2-B186637A88E0}" type="datetimeFigureOut">
              <a:rPr lang="ko-KR" altLang="en-US" smtClean="0"/>
              <a:t>2022-11-03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5B55-BFB0-4CAF-8E87-B7E4F850A5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3667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255B-C390-46EF-B4A2-B186637A88E0}" type="datetimeFigureOut">
              <a:rPr lang="ko-KR" altLang="en-US" smtClean="0"/>
              <a:t>2022-11-03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5B55-BFB0-4CAF-8E87-B7E4F850A5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793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255B-C390-46EF-B4A2-B186637A88E0}" type="datetimeFigureOut">
              <a:rPr lang="ko-KR" altLang="en-US" smtClean="0"/>
              <a:t>2022-11-03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5B55-BFB0-4CAF-8E87-B7E4F850A5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889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255B-C390-46EF-B4A2-B186637A88E0}" type="datetimeFigureOut">
              <a:rPr lang="ko-KR" altLang="en-US" smtClean="0"/>
              <a:t>2022-11-03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5B55-BFB0-4CAF-8E87-B7E4F850A5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0000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255B-C390-46EF-B4A2-B186637A88E0}" type="datetimeFigureOut">
              <a:rPr lang="ko-KR" altLang="en-US" smtClean="0"/>
              <a:t>2022-11-03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5B55-BFB0-4CAF-8E87-B7E4F850A5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128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255B-C390-46EF-B4A2-B186637A88E0}" type="datetimeFigureOut">
              <a:rPr lang="ko-KR" altLang="en-US" smtClean="0"/>
              <a:t>2022-11-03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5B55-BFB0-4CAF-8E87-B7E4F850A5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7985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255B-C390-46EF-B4A2-B186637A88E0}" type="datetimeFigureOut">
              <a:rPr lang="ko-KR" altLang="en-US" smtClean="0"/>
              <a:t>2022-11-03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5B55-BFB0-4CAF-8E87-B7E4F850A5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9458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C255B-C390-46EF-B4A2-B186637A88E0}" type="datetimeFigureOut">
              <a:rPr lang="ko-KR" altLang="en-US" smtClean="0"/>
              <a:t>2022-11-03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95B55-BFB0-4CAF-8E87-B7E4F850A5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200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1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1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1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1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1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1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1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1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1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1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9E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id="{2EFA9426-F62C-4809-8D6E-E19E823E17F3}"/>
              </a:ext>
            </a:extLst>
          </p:cNvPr>
          <p:cNvSpPr/>
          <p:nvPr/>
        </p:nvSpPr>
        <p:spPr>
          <a:xfrm>
            <a:off x="-3211" y="5240746"/>
            <a:ext cx="9601200" cy="7731637"/>
          </a:xfrm>
          <a:prstGeom prst="rect">
            <a:avLst/>
          </a:prstGeom>
          <a:gradFill>
            <a:gsLst>
              <a:gs pos="100000">
                <a:srgbClr val="F99E17"/>
              </a:gs>
              <a:gs pos="25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108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F2D1682-D4BE-4798-8426-063D92D6C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887" y="1015503"/>
            <a:ext cx="4633194" cy="2637451"/>
          </a:xfrm>
        </p:spPr>
        <p:txBody>
          <a:bodyPr>
            <a:noAutofit/>
          </a:bodyPr>
          <a:lstStyle/>
          <a:p>
            <a:pPr algn="l"/>
            <a:r>
              <a:rPr lang="en-US" altLang="ko-KR" sz="7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2022</a:t>
            </a:r>
            <a:r>
              <a:rPr lang="en-US" altLang="ko-KR" sz="7000" dirty="0">
                <a:solidFill>
                  <a:schemeClr val="accent6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br>
              <a:rPr lang="en-US" altLang="ko-KR" sz="7000" dirty="0">
                <a:solidFill>
                  <a:schemeClr val="accent6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en-US" altLang="ko-KR" sz="7000" dirty="0">
                <a:solidFill>
                  <a:srgbClr val="6AA44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GREEN</a:t>
            </a:r>
            <a:r>
              <a:rPr lang="en-US" altLang="ko-KR" sz="7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br>
              <a:rPr lang="en-US" altLang="ko-KR" sz="7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en-US" altLang="ko-KR" sz="7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FORUM</a:t>
            </a:r>
            <a:endParaRPr lang="ko-KR" altLang="en-US" sz="7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1C1886E-E029-4345-AD0A-F6A2CC38E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5515" y="2457073"/>
            <a:ext cx="4452953" cy="1101536"/>
          </a:xfrm>
        </p:spPr>
        <p:txBody>
          <a:bodyPr>
            <a:noAutofit/>
          </a:bodyPr>
          <a:lstStyle/>
          <a:p>
            <a:pPr algn="r"/>
            <a:r>
              <a:rPr lang="en-US" altLang="ko-K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2022. 12. 1. (</a:t>
            </a:r>
            <a:r>
              <a:rPr lang="ko-K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목</a:t>
            </a:r>
            <a:r>
              <a:rPr lang="en-US" altLang="ko-K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) </a:t>
            </a:r>
          </a:p>
          <a:p>
            <a:pPr algn="r"/>
            <a:r>
              <a:rPr lang="ko-K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오후 </a:t>
            </a:r>
            <a:r>
              <a:rPr lang="en-US" altLang="ko-K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5</a:t>
            </a:r>
            <a:r>
              <a:rPr lang="ko-K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시</a:t>
            </a:r>
            <a:r>
              <a:rPr lang="en-US" altLang="ko-K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</a:p>
          <a:p>
            <a:pPr algn="r"/>
            <a:r>
              <a:rPr lang="ko-K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온라인 줌</a:t>
            </a:r>
            <a:r>
              <a:rPr lang="en-US" altLang="ko-K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(ZOOM) </a:t>
            </a:r>
            <a:r>
              <a:rPr lang="ko-K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강의</a:t>
            </a:r>
            <a:r>
              <a:rPr lang="en-US" altLang="ko-K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3A8496-D14D-4FCD-B1E8-3802E98659EF}"/>
              </a:ext>
            </a:extLst>
          </p:cNvPr>
          <p:cNvSpPr txBox="1"/>
          <p:nvPr/>
        </p:nvSpPr>
        <p:spPr>
          <a:xfrm rot="16200000">
            <a:off x="2118043" y="-1281978"/>
            <a:ext cx="522772" cy="37659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2197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11</a:t>
            </a:r>
            <a:r>
              <a:rPr lang="ko-KR" altLang="en-US" sz="2197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월 제</a:t>
            </a:r>
            <a:r>
              <a:rPr lang="en-US" altLang="ko-KR" sz="2197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103</a:t>
            </a:r>
            <a:r>
              <a:rPr lang="ko-KR" altLang="en-US" sz="2197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차 정기포럼</a:t>
            </a:r>
          </a:p>
        </p:txBody>
      </p:sp>
      <p:pic>
        <p:nvPicPr>
          <p:cNvPr id="12" name="Picture 2" descr="C:\Users\Administrator\Desktop\KGBC\kgbc_logo_2015.jpg">
            <a:extLst>
              <a:ext uri="{FF2B5EF4-FFF2-40B4-BE49-F238E27FC236}">
                <a16:creationId xmlns:a16="http://schemas.microsoft.com/office/drawing/2014/main" id="{DD247D50-6559-4BF8-B1B3-383FFD3FA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15888" t="24601" r="12150" b="17998"/>
          <a:stretch>
            <a:fillRect/>
          </a:stretch>
        </p:blipFill>
        <p:spPr bwMode="auto">
          <a:xfrm>
            <a:off x="7478039" y="96168"/>
            <a:ext cx="2026229" cy="835068"/>
          </a:xfrm>
          <a:prstGeom prst="rect">
            <a:avLst/>
          </a:prstGeom>
          <a:noFill/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8D9773B-2B6B-48EE-884A-8EBC5F4262D8}"/>
              </a:ext>
            </a:extLst>
          </p:cNvPr>
          <p:cNvSpPr txBox="1"/>
          <p:nvPr/>
        </p:nvSpPr>
        <p:spPr>
          <a:xfrm>
            <a:off x="187419" y="11589157"/>
            <a:ext cx="9601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건축사 실무교육</a:t>
            </a:r>
            <a:r>
              <a:rPr lang="en-US" altLang="ko-KR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(</a:t>
            </a:r>
            <a:r>
              <a:rPr lang="ko-KR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자기계발</a:t>
            </a:r>
            <a:r>
              <a:rPr lang="en-US" altLang="ko-KR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), </a:t>
            </a:r>
            <a:r>
              <a:rPr lang="ko-KR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기술사 </a:t>
            </a:r>
            <a:r>
              <a:rPr lang="en-US" altLang="ko-KR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CPR (</a:t>
            </a:r>
            <a:r>
              <a:rPr lang="ko-KR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자율학습</a:t>
            </a:r>
            <a:r>
              <a:rPr lang="en-US" altLang="ko-KR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) </a:t>
            </a:r>
            <a:r>
              <a:rPr lang="ko-KR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수료기간이 인정 되오니 수료증 </a:t>
            </a:r>
            <a:r>
              <a:rPr lang="ko-KR" altLang="en-US" sz="16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사전신청</a:t>
            </a:r>
            <a:r>
              <a:rPr lang="ko-KR" alt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r>
              <a:rPr lang="ko-KR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바랍니다</a:t>
            </a:r>
            <a:r>
              <a:rPr lang="en-US" altLang="ko-KR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.</a:t>
            </a:r>
            <a:endParaRPr lang="ko-KR" altLang="en-US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DF51FF-E6DB-4E87-87A6-76A3C8AA21A5}"/>
              </a:ext>
            </a:extLst>
          </p:cNvPr>
          <p:cNvSpPr txBox="1"/>
          <p:nvPr/>
        </p:nvSpPr>
        <p:spPr>
          <a:xfrm>
            <a:off x="19253" y="5195634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</a:t>
            </a:r>
            <a:r>
              <a:rPr lang="ko-KR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디지털 트윈과 건축</a:t>
            </a:r>
            <a:endParaRPr lang="en-US" altLang="ko-K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21671A-6313-4415-B2AA-5C3EF87BFA77}"/>
              </a:ext>
            </a:extLst>
          </p:cNvPr>
          <p:cNvSpPr txBox="1"/>
          <p:nvPr/>
        </p:nvSpPr>
        <p:spPr>
          <a:xfrm>
            <a:off x="114601" y="3624948"/>
            <a:ext cx="795029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ko-KR" sz="1400" b="1" dirty="0">
                <a:solidFill>
                  <a:srgbClr val="C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r>
              <a:rPr lang="en-US" altLang="ko-KR" sz="1600" b="1" dirty="0">
                <a:solidFill>
                  <a:srgbClr val="C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※ </a:t>
            </a:r>
            <a:r>
              <a:rPr lang="ko-KR" altLang="en-US" sz="1600" b="1" dirty="0">
                <a:solidFill>
                  <a:srgbClr val="C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포럼 신청자는 협의회 홈페이지에서 </a:t>
            </a:r>
            <a:r>
              <a:rPr lang="ko-KR" altLang="en-US" sz="1600" b="1" dirty="0" err="1">
                <a:solidFill>
                  <a:srgbClr val="C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사전신청</a:t>
            </a:r>
            <a:r>
              <a:rPr lang="ko-KR" altLang="en-US" sz="1600" b="1" dirty="0">
                <a:solidFill>
                  <a:srgbClr val="C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바랍니다</a:t>
            </a:r>
            <a:r>
              <a:rPr lang="en-US" altLang="ko-KR" sz="1600" b="1" dirty="0">
                <a:solidFill>
                  <a:srgbClr val="C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.</a:t>
            </a:r>
            <a:endParaRPr lang="ko-KR" altLang="en-US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E1EF7726-051A-4AF5-8993-021C9F6F4C87}"/>
              </a:ext>
            </a:extLst>
          </p:cNvPr>
          <p:cNvGrpSpPr/>
          <p:nvPr/>
        </p:nvGrpSpPr>
        <p:grpSpPr>
          <a:xfrm>
            <a:off x="293296" y="7387410"/>
            <a:ext cx="9495322" cy="2533114"/>
            <a:chOff x="444303" y="6597867"/>
            <a:chExt cx="9386332" cy="1983163"/>
          </a:xfrm>
        </p:grpSpPr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9FB54F21-1CBB-4CE5-8971-F6558574D10F}"/>
                </a:ext>
              </a:extLst>
            </p:cNvPr>
            <p:cNvGrpSpPr/>
            <p:nvPr/>
          </p:nvGrpSpPr>
          <p:grpSpPr>
            <a:xfrm>
              <a:off x="444303" y="6597867"/>
              <a:ext cx="9108239" cy="1331739"/>
              <a:chOff x="1065495" y="7325376"/>
              <a:chExt cx="6810675" cy="649386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6A9FD1F-7F31-4600-8240-A9F10728CE0E}"/>
                  </a:ext>
                </a:extLst>
              </p:cNvPr>
              <p:cNvSpPr txBox="1"/>
              <p:nvPr/>
            </p:nvSpPr>
            <p:spPr>
              <a:xfrm>
                <a:off x="1364807" y="7325376"/>
                <a:ext cx="6511363" cy="649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2400" dirty="0">
                    <a:latin typeface="나눔스퀘어_ac ExtraBold" panose="020B0600000101010101" pitchFamily="50" charset="-127"/>
                    <a:ea typeface="나눔스퀘어_ac ExtraBold" panose="020B0600000101010101" pitchFamily="50" charset="-127"/>
                  </a:rPr>
                  <a:t>17:00 – 18:00        </a:t>
                </a:r>
                <a:r>
                  <a:rPr lang="ko-KR" altLang="en-US" sz="2400" b="0" i="0" dirty="0">
                    <a:solidFill>
                      <a:srgbClr val="222222"/>
                    </a:solidFill>
                    <a:effectLst/>
                    <a:latin typeface="나눔스퀘어_ac ExtraBold" panose="020B0600000101010101" pitchFamily="50" charset="-127"/>
                    <a:ea typeface="나눔스퀘어_ac ExtraBold" panose="020B0600000101010101" pitchFamily="50" charset="-127"/>
                  </a:rPr>
                  <a:t>디지털 트윈 및 관련 컴퓨터 기술의 건축</a:t>
                </a:r>
                <a:r>
                  <a:rPr lang="en-US" altLang="ko-KR" sz="2400" b="0" i="0" dirty="0">
                    <a:solidFill>
                      <a:srgbClr val="222222"/>
                    </a:solidFill>
                    <a:effectLst/>
                    <a:latin typeface="나눔스퀘어_ac ExtraBold" panose="020B0600000101010101" pitchFamily="50" charset="-127"/>
                    <a:ea typeface="나눔스퀘어_ac ExtraBold" panose="020B0600000101010101" pitchFamily="50" charset="-127"/>
                  </a:rPr>
                  <a:t>, </a:t>
                </a:r>
                <a:r>
                  <a:rPr lang="ko-KR" altLang="en-US" sz="2400" b="0" i="0" dirty="0">
                    <a:solidFill>
                      <a:srgbClr val="222222"/>
                    </a:solidFill>
                    <a:effectLst/>
                    <a:latin typeface="나눔스퀘어_ac ExtraBold" panose="020B0600000101010101" pitchFamily="50" charset="-127"/>
                    <a:ea typeface="나눔스퀘어_ac ExtraBold" panose="020B0600000101010101" pitchFamily="50" charset="-127"/>
                  </a:rPr>
                  <a:t>엔지니어링</a:t>
                </a:r>
                <a:r>
                  <a:rPr lang="en-US" altLang="ko-KR" sz="2400" b="0" i="0" dirty="0">
                    <a:solidFill>
                      <a:srgbClr val="222222"/>
                    </a:solidFill>
                    <a:effectLst/>
                    <a:latin typeface="나눔스퀘어_ac ExtraBold" panose="020B0600000101010101" pitchFamily="50" charset="-127"/>
                    <a:ea typeface="나눔스퀘어_ac ExtraBold" panose="020B0600000101010101" pitchFamily="50" charset="-127"/>
                  </a:rPr>
                  <a:t>, </a:t>
                </a:r>
                <a:r>
                  <a:rPr lang="ko-KR" altLang="en-US" sz="2400" b="0" i="0" dirty="0">
                    <a:solidFill>
                      <a:srgbClr val="222222"/>
                    </a:solidFill>
                    <a:effectLst/>
                    <a:latin typeface="나눔스퀘어_ac ExtraBold" panose="020B0600000101010101" pitchFamily="50" charset="-127"/>
                    <a:ea typeface="나눔스퀘어_ac ExtraBold" panose="020B0600000101010101" pitchFamily="50" charset="-127"/>
                  </a:rPr>
                  <a:t>건설</a:t>
                </a:r>
                <a:r>
                  <a:rPr lang="en-US" altLang="ko-KR" sz="2400" b="0" i="0" dirty="0">
                    <a:solidFill>
                      <a:srgbClr val="222222"/>
                    </a:solidFill>
                    <a:effectLst/>
                    <a:latin typeface="나눔스퀘어_ac ExtraBold" panose="020B0600000101010101" pitchFamily="50" charset="-127"/>
                    <a:ea typeface="나눔스퀘어_ac ExtraBold" panose="020B0600000101010101" pitchFamily="50" charset="-127"/>
                  </a:rPr>
                  <a:t>(AEC) </a:t>
                </a:r>
                <a:r>
                  <a:rPr lang="ko-KR" altLang="en-US" sz="2400" b="0" i="0" dirty="0">
                    <a:solidFill>
                      <a:srgbClr val="222222"/>
                    </a:solidFill>
                    <a:effectLst/>
                    <a:latin typeface="나눔스퀘어_ac ExtraBold" panose="020B0600000101010101" pitchFamily="50" charset="-127"/>
                    <a:ea typeface="나눔스퀘어_ac ExtraBold" panose="020B0600000101010101" pitchFamily="50" charset="-127"/>
                  </a:rPr>
                  <a:t>분야 활용 </a:t>
                </a:r>
                <a:r>
                  <a:rPr lang="en-US" altLang="ko-KR" sz="2400" b="0" i="0" dirty="0">
                    <a:solidFill>
                      <a:srgbClr val="222222"/>
                    </a:solidFill>
                    <a:effectLst/>
                    <a:latin typeface="나눔스퀘어_ac ExtraBold" panose="020B0600000101010101" pitchFamily="50" charset="-127"/>
                    <a:ea typeface="나눔스퀘어_ac ExtraBold" panose="020B0600000101010101" pitchFamily="50" charset="-127"/>
                  </a:rPr>
                  <a:t>/ Application of Digital Twin and other computer-based technologies on AEC</a:t>
                </a:r>
                <a:endParaRPr lang="en-US" altLang="ko-KR" sz="2400" dirty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endParaRPr>
              </a:p>
            </p:txBody>
          </p:sp>
          <p:sp>
            <p:nvSpPr>
              <p:cNvPr id="34" name="이등변 삼각형 33">
                <a:extLst>
                  <a:ext uri="{FF2B5EF4-FFF2-40B4-BE49-F238E27FC236}">
                    <a16:creationId xmlns:a16="http://schemas.microsoft.com/office/drawing/2014/main" id="{500D1F71-55EA-41C9-BB93-11852452886A}"/>
                  </a:ext>
                </a:extLst>
              </p:cNvPr>
              <p:cNvSpPr/>
              <p:nvPr/>
            </p:nvSpPr>
            <p:spPr>
              <a:xfrm rot="5400000">
                <a:off x="1081204" y="7358515"/>
                <a:ext cx="170316" cy="201734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108" dirty="0">
                  <a:solidFill>
                    <a:schemeClr val="tx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EAC04AC-8C74-4592-BBF4-E4D0EB7B1234}"/>
                </a:ext>
              </a:extLst>
            </p:cNvPr>
            <p:cNvSpPr txBox="1"/>
            <p:nvPr/>
          </p:nvSpPr>
          <p:spPr>
            <a:xfrm>
              <a:off x="5711911" y="8219594"/>
              <a:ext cx="4118724" cy="361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김 선 우 대표 </a:t>
              </a:r>
              <a:r>
                <a:rPr lang="en-US" altLang="ko-KR" sz="2400" dirty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/ </a:t>
              </a:r>
              <a:r>
                <a:rPr lang="ko-KR" altLang="en-US" sz="2400" dirty="0" err="1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와이저스</a:t>
              </a:r>
              <a:endParaRPr lang="ko-KR" altLang="en-US" sz="24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id="{32BD705F-01C8-4229-B4D3-3E414062E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32" y="1860264"/>
            <a:ext cx="473965" cy="4739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0D1D00-C99F-4E7B-8672-BC693F5D995D}"/>
              </a:ext>
            </a:extLst>
          </p:cNvPr>
          <p:cNvSpPr txBox="1"/>
          <p:nvPr/>
        </p:nvSpPr>
        <p:spPr>
          <a:xfrm>
            <a:off x="6737684" y="1952932"/>
            <a:ext cx="276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일시 및 장소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1AADF991-DD7E-4F26-AB64-5FD7302B563D}"/>
              </a:ext>
            </a:extLst>
          </p:cNvPr>
          <p:cNvGrpSpPr/>
          <p:nvPr/>
        </p:nvGrpSpPr>
        <p:grpSpPr>
          <a:xfrm>
            <a:off x="496474" y="11947981"/>
            <a:ext cx="8747669" cy="736046"/>
            <a:chOff x="296877" y="11969386"/>
            <a:chExt cx="8747669" cy="736046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47CDD00C-5B79-439C-A13A-4BE55D2D5864}"/>
                </a:ext>
              </a:extLst>
            </p:cNvPr>
            <p:cNvGrpSpPr/>
            <p:nvPr/>
          </p:nvGrpSpPr>
          <p:grpSpPr>
            <a:xfrm>
              <a:off x="1850721" y="11969386"/>
              <a:ext cx="7193825" cy="736046"/>
              <a:chOff x="1562102" y="9268865"/>
              <a:chExt cx="5566650" cy="569559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1AC033A-360E-4ABC-9349-FC4250DD8AFA}"/>
                  </a:ext>
                </a:extLst>
              </p:cNvPr>
              <p:cNvSpPr txBox="1"/>
              <p:nvPr/>
            </p:nvSpPr>
            <p:spPr>
              <a:xfrm>
                <a:off x="1562102" y="9268865"/>
                <a:ext cx="2036685" cy="220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50" dirty="0">
                    <a:solidFill>
                      <a:schemeClr val="bg1"/>
                    </a:solidFill>
                    <a:latin typeface="나눔스퀘어라운드 Bold" panose="020B0600000101010101" pitchFamily="50" charset="-127"/>
                    <a:ea typeface="나눔스퀘어라운드 Bold" panose="020B0600000101010101" pitchFamily="50" charset="-127"/>
                  </a:rPr>
                  <a:t>문의   </a:t>
                </a:r>
                <a:r>
                  <a:rPr lang="en-US" altLang="ko-KR" sz="1250" dirty="0">
                    <a:solidFill>
                      <a:schemeClr val="bg1"/>
                    </a:solidFill>
                    <a:latin typeface="나눔스퀘어라운드 Bold" panose="020B0600000101010101" pitchFamily="50" charset="-127"/>
                    <a:ea typeface="나눔스퀘어라운드 Bold" panose="020B0600000101010101" pitchFamily="50" charset="-127"/>
                  </a:rPr>
                  <a:t>kgbc@koreagbc.org 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8A40E2F-1FE3-4385-AEE5-6F891EE3B198}"/>
                  </a:ext>
                </a:extLst>
              </p:cNvPr>
              <p:cNvSpPr txBox="1"/>
              <p:nvPr/>
            </p:nvSpPr>
            <p:spPr>
              <a:xfrm>
                <a:off x="1562102" y="9474187"/>
                <a:ext cx="2283144" cy="220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50" dirty="0">
                    <a:solidFill>
                      <a:schemeClr val="bg1"/>
                    </a:solidFill>
                    <a:latin typeface="나눔스퀘어라운드 Bold" panose="020B0600000101010101" pitchFamily="50" charset="-127"/>
                    <a:ea typeface="나눔스퀘어라운드 Bold" panose="020B0600000101010101" pitchFamily="50" charset="-127"/>
                  </a:rPr>
                  <a:t>홈페이지   </a:t>
                </a:r>
                <a:r>
                  <a:rPr lang="en-US" altLang="ko-KR" sz="1250" dirty="0">
                    <a:solidFill>
                      <a:schemeClr val="bg1"/>
                    </a:solidFill>
                    <a:latin typeface="나눔스퀘어라운드 Bold" panose="020B0600000101010101" pitchFamily="50" charset="-127"/>
                    <a:ea typeface="나눔스퀘어라운드 Bold" panose="020B0600000101010101" pitchFamily="50" charset="-127"/>
                  </a:rPr>
                  <a:t>www.koreagbc.org</a:t>
                </a:r>
                <a:endParaRPr lang="ko-KR" altLang="en-US" sz="1250" dirty="0"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882F488-D4A2-4025-9B1C-D4FDF9A76CE1}"/>
                  </a:ext>
                </a:extLst>
              </p:cNvPr>
              <p:cNvSpPr txBox="1"/>
              <p:nvPr/>
            </p:nvSpPr>
            <p:spPr>
              <a:xfrm>
                <a:off x="3568307" y="9469275"/>
                <a:ext cx="3560445" cy="369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50" dirty="0">
                    <a:solidFill>
                      <a:schemeClr val="bg1"/>
                    </a:solidFill>
                    <a:latin typeface="나눔스퀘어라운드 Bold" panose="020B0600000101010101" pitchFamily="50" charset="-127"/>
                    <a:ea typeface="나눔스퀘어라운드 Bold" panose="020B0600000101010101" pitchFamily="50" charset="-127"/>
                  </a:rPr>
                  <a:t>주소   서울특별시 강남구 테헤란로</a:t>
                </a:r>
                <a:r>
                  <a:rPr lang="en-US" altLang="ko-KR" sz="1250" dirty="0">
                    <a:solidFill>
                      <a:schemeClr val="bg1"/>
                    </a:solidFill>
                    <a:latin typeface="나눔스퀘어라운드 Bold" panose="020B0600000101010101" pitchFamily="50" charset="-127"/>
                    <a:ea typeface="나눔스퀘어라운드 Bold" panose="020B0600000101010101" pitchFamily="50" charset="-127"/>
                  </a:rPr>
                  <a:t>7</a:t>
                </a:r>
                <a:r>
                  <a:rPr lang="ko-KR" altLang="en-US" sz="1250" dirty="0">
                    <a:solidFill>
                      <a:schemeClr val="bg1"/>
                    </a:solidFill>
                    <a:latin typeface="나눔스퀘어라운드 Bold" panose="020B0600000101010101" pitchFamily="50" charset="-127"/>
                    <a:ea typeface="나눔스퀘어라운드 Bold" panose="020B0600000101010101" pitchFamily="50" charset="-127"/>
                  </a:rPr>
                  <a:t>길 </a:t>
                </a:r>
                <a:r>
                  <a:rPr lang="en-US" altLang="ko-KR" sz="1250" dirty="0">
                    <a:solidFill>
                      <a:schemeClr val="bg1"/>
                    </a:solidFill>
                    <a:latin typeface="나눔스퀘어라운드 Bold" panose="020B0600000101010101" pitchFamily="50" charset="-127"/>
                    <a:ea typeface="나눔스퀘어라운드 Bold" panose="020B0600000101010101" pitchFamily="50" charset="-127"/>
                  </a:rPr>
                  <a:t>22 </a:t>
                </a:r>
                <a:r>
                  <a:rPr lang="ko-KR" altLang="en-US" sz="1250" dirty="0">
                    <a:solidFill>
                      <a:schemeClr val="bg1"/>
                    </a:solidFill>
                    <a:latin typeface="나눔스퀘어라운드 Bold" panose="020B0600000101010101" pitchFamily="50" charset="-127"/>
                    <a:ea typeface="나눔스퀘어라운드 Bold" panose="020B0600000101010101" pitchFamily="50" charset="-127"/>
                  </a:rPr>
                  <a:t>과학기술회관 </a:t>
                </a:r>
                <a:r>
                  <a:rPr lang="en-US" altLang="ko-KR" sz="1250" dirty="0">
                    <a:solidFill>
                      <a:schemeClr val="bg1"/>
                    </a:solidFill>
                    <a:latin typeface="나눔스퀘어라운드 Bold" panose="020B0600000101010101" pitchFamily="50" charset="-127"/>
                    <a:ea typeface="나눔스퀘어라운드 Bold" panose="020B0600000101010101" pitchFamily="50" charset="-127"/>
                  </a:rPr>
                  <a:t>2</a:t>
                </a:r>
                <a:r>
                  <a:rPr lang="ko-KR" altLang="en-US" sz="1250" dirty="0">
                    <a:solidFill>
                      <a:schemeClr val="bg1"/>
                    </a:solidFill>
                    <a:latin typeface="나눔스퀘어라운드 Bold" panose="020B0600000101010101" pitchFamily="50" charset="-127"/>
                    <a:ea typeface="나눔스퀘어라운드 Bold" panose="020B0600000101010101" pitchFamily="50" charset="-127"/>
                  </a:rPr>
                  <a:t>관    </a:t>
                </a:r>
                <a:endParaRPr lang="en-US" altLang="ko-KR" sz="1250" dirty="0">
                  <a:solidFill>
                    <a:schemeClr val="bg1"/>
                  </a:solidFill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endParaRPr>
              </a:p>
              <a:p>
                <a:r>
                  <a:rPr lang="en-US" altLang="ko-KR" sz="1250" dirty="0">
                    <a:solidFill>
                      <a:schemeClr val="bg1"/>
                    </a:solidFill>
                    <a:latin typeface="나눔스퀘어라운드 Bold" panose="020B0600000101010101" pitchFamily="50" charset="-127"/>
                    <a:ea typeface="나눔스퀘어라운드 Bold" panose="020B0600000101010101" pitchFamily="50" charset="-127"/>
                  </a:rPr>
                  <a:t>          1102</a:t>
                </a:r>
                <a:r>
                  <a:rPr lang="ko-KR" altLang="en-US" sz="1250" dirty="0">
                    <a:solidFill>
                      <a:schemeClr val="bg1"/>
                    </a:solidFill>
                    <a:latin typeface="나눔스퀘어라운드 Bold" panose="020B0600000101010101" pitchFamily="50" charset="-127"/>
                    <a:ea typeface="나눔스퀘어라운드 Bold" panose="020B0600000101010101" pitchFamily="50" charset="-127"/>
                  </a:rPr>
                  <a:t>호 </a:t>
                </a:r>
                <a:r>
                  <a:rPr lang="en-US" altLang="ko-KR" sz="1250" dirty="0">
                    <a:solidFill>
                      <a:schemeClr val="bg1"/>
                    </a:solidFill>
                    <a:latin typeface="나눔스퀘어라운드 Bold" panose="020B0600000101010101" pitchFamily="50" charset="-127"/>
                    <a:ea typeface="나눔스퀘어라운드 Bold" panose="020B0600000101010101" pitchFamily="50" charset="-127"/>
                  </a:rPr>
                  <a:t>(</a:t>
                </a:r>
                <a:r>
                  <a:rPr lang="ko-KR" altLang="en-US" sz="1250" dirty="0">
                    <a:solidFill>
                      <a:schemeClr val="bg1"/>
                    </a:solidFill>
                    <a:latin typeface="나눔스퀘어라운드 Bold" panose="020B0600000101010101" pitchFamily="50" charset="-127"/>
                    <a:ea typeface="나눔스퀘어라운드 Bold" panose="020B0600000101010101" pitchFamily="50" charset="-127"/>
                  </a:rPr>
                  <a:t>사</a:t>
                </a:r>
                <a:r>
                  <a:rPr lang="en-US" altLang="ko-KR" sz="1250" dirty="0">
                    <a:solidFill>
                      <a:schemeClr val="bg1"/>
                    </a:solidFill>
                    <a:latin typeface="나눔스퀘어라운드 Bold" panose="020B0600000101010101" pitchFamily="50" charset="-127"/>
                    <a:ea typeface="나눔스퀘어라운드 Bold" panose="020B0600000101010101" pitchFamily="50" charset="-127"/>
                  </a:rPr>
                  <a:t>)</a:t>
                </a:r>
                <a:r>
                  <a:rPr lang="ko-KR" altLang="en-US" sz="1250" dirty="0">
                    <a:solidFill>
                      <a:schemeClr val="bg1"/>
                    </a:solidFill>
                    <a:latin typeface="나눔스퀘어라운드 Bold" panose="020B0600000101010101" pitchFamily="50" charset="-127"/>
                    <a:ea typeface="나눔스퀘어라운드 Bold" panose="020B0600000101010101" pitchFamily="50" charset="-127"/>
                  </a:rPr>
                  <a:t>한국그린빌딩협의회</a:t>
                </a:r>
                <a:endParaRPr lang="ko-KR" altLang="en-US" sz="1250" dirty="0"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62FFB4-7BAC-40DC-A7A5-A9A43F464FE9}"/>
                  </a:ext>
                </a:extLst>
              </p:cNvPr>
              <p:cNvSpPr txBox="1"/>
              <p:nvPr/>
            </p:nvSpPr>
            <p:spPr>
              <a:xfrm>
                <a:off x="3554373" y="9268865"/>
                <a:ext cx="2036685" cy="220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50" dirty="0">
                    <a:solidFill>
                      <a:schemeClr val="bg1"/>
                    </a:solidFill>
                    <a:latin typeface="나눔스퀘어라운드 Bold" panose="020B0600000101010101" pitchFamily="50" charset="-127"/>
                    <a:ea typeface="나눔스퀘어라운드 Bold" panose="020B0600000101010101" pitchFamily="50" charset="-127"/>
                  </a:rPr>
                  <a:t>전화   </a:t>
                </a:r>
                <a:r>
                  <a:rPr lang="en-US" altLang="ko-KR" sz="1250" dirty="0">
                    <a:solidFill>
                      <a:schemeClr val="bg1"/>
                    </a:solidFill>
                    <a:latin typeface="나눔스퀘어라운드 Bold" panose="020B0600000101010101" pitchFamily="50" charset="-127"/>
                    <a:ea typeface="나눔스퀘어라운드 Bold" panose="020B0600000101010101" pitchFamily="50" charset="-127"/>
                  </a:rPr>
                  <a:t>02.558.3013</a:t>
                </a:r>
              </a:p>
            </p:txBody>
          </p:sp>
        </p:grpSp>
        <p:pic>
          <p:nvPicPr>
            <p:cNvPr id="35" name="Picture 2" descr="C:\Users\Administrator\Desktop\KGBC\kgbc_logo_2015.jpg">
              <a:extLst>
                <a:ext uri="{FF2B5EF4-FFF2-40B4-BE49-F238E27FC236}">
                  <a16:creationId xmlns:a16="http://schemas.microsoft.com/office/drawing/2014/main" id="{D378F574-ED4A-47F4-A3F4-4352AEB93C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 l="15888" t="24601" r="12150" b="17998"/>
            <a:stretch>
              <a:fillRect/>
            </a:stretch>
          </p:blipFill>
          <p:spPr bwMode="auto">
            <a:xfrm>
              <a:off x="296877" y="12030351"/>
              <a:ext cx="1395545" cy="57514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618563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625</TotalTime>
  <Words>129</Words>
  <Application>Microsoft Office PowerPoint</Application>
  <PresentationFormat>A3 용지(297x420mm)</PresentationFormat>
  <Paragraphs>16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나눔스퀘어라운드 Bold</vt:lpstr>
      <vt:lpstr>Arial</vt:lpstr>
      <vt:lpstr>나눔고딕 ExtraBold</vt:lpstr>
      <vt:lpstr>나눔스퀘어_ac ExtraBold</vt:lpstr>
      <vt:lpstr>Calibri Light</vt:lpstr>
      <vt:lpstr>Calibri</vt:lpstr>
      <vt:lpstr>Office 테마</vt:lpstr>
      <vt:lpstr>2022  GREEN  FORUM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 GREEN  BUILDING FORUM</dc:title>
  <dc:creator>User</dc:creator>
  <cp:lastModifiedBy>이선우</cp:lastModifiedBy>
  <cp:revision>136</cp:revision>
  <cp:lastPrinted>2019-07-04T04:40:09Z</cp:lastPrinted>
  <dcterms:created xsi:type="dcterms:W3CDTF">2019-04-15T06:41:56Z</dcterms:created>
  <dcterms:modified xsi:type="dcterms:W3CDTF">2022-11-03T01:50:06Z</dcterms:modified>
</cp:coreProperties>
</file>